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57727-0696-4B8A-A79C-5509FFD348C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85257-04EE-4C46-A359-E1487DB19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09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</a:t>
            </a:r>
            <a:r>
              <a:rPr lang="en-US" smtClean="0"/>
              <a:t>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</a:t>
            </a:r>
            <a:r>
              <a:rPr lang="en-US" smtClean="0"/>
              <a:t>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</a:t>
            </a:r>
            <a:r>
              <a:rPr lang="en-US" smtClean="0"/>
              <a:t>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</a:t>
            </a:r>
            <a:r>
              <a:rPr lang="en-US" smtClean="0"/>
              <a:t>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Job = process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73B1A-57F5-4B09-9DE9-BEC0D64D344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35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57411-9ED1-4D2A-92C7-B8677F8CADA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6EF0-D4B3-4F35-A213-78EA1BF044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/>
              <a:t>In what way is an operating system like a government?</a:t>
            </a:r>
          </a:p>
          <a:p>
            <a:pPr lvl="1"/>
            <a:r>
              <a:rPr lang="en-US" dirty="0"/>
              <a:t>It seldom functions correctly.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It creates an environment within which other programs can do useful work.</a:t>
            </a:r>
          </a:p>
          <a:p>
            <a:pPr lvl="1"/>
            <a:r>
              <a:rPr lang="en-US" dirty="0"/>
              <a:t>It performs most useful functions by itself.</a:t>
            </a:r>
          </a:p>
          <a:p>
            <a:pPr lvl="1"/>
            <a:r>
              <a:rPr lang="en-US" dirty="0"/>
              <a:t>It is always concerned primarily with the individual's needs.</a:t>
            </a:r>
          </a:p>
          <a:p>
            <a:pPr>
              <a:buNone/>
            </a:pPr>
            <a:r>
              <a:rPr lang="en-US" dirty="0"/>
              <a:t>  </a:t>
            </a:r>
          </a:p>
          <a:p>
            <a:pPr lvl="0"/>
            <a:r>
              <a:rPr lang="en-US" dirty="0"/>
              <a:t>____ operating systems are designed primarily to maximize resource utilization.</a:t>
            </a:r>
          </a:p>
          <a:p>
            <a:pPr lvl="1"/>
            <a:r>
              <a:rPr lang="en-US" dirty="0"/>
              <a:t>PC</a:t>
            </a:r>
          </a:p>
          <a:p>
            <a:pPr lvl="1"/>
            <a:r>
              <a:rPr lang="en-US" dirty="0"/>
              <a:t>Handheld computer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Mainframe</a:t>
            </a:r>
          </a:p>
          <a:p>
            <a:pPr lvl="1"/>
            <a:r>
              <a:rPr lang="en-US" dirty="0"/>
              <a:t>Network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The most common secondary storage device is ____.</a:t>
            </a:r>
          </a:p>
          <a:p>
            <a:pPr lvl="1"/>
            <a:r>
              <a:rPr lang="en-US" dirty="0"/>
              <a:t>random access memory</a:t>
            </a:r>
          </a:p>
          <a:p>
            <a:pPr lvl="1"/>
            <a:r>
              <a:rPr lang="en-US" dirty="0"/>
              <a:t>solid state disks</a:t>
            </a:r>
          </a:p>
          <a:p>
            <a:pPr lvl="1"/>
            <a:r>
              <a:rPr lang="en-US" dirty="0"/>
              <a:t>tape drives</a:t>
            </a:r>
          </a:p>
          <a:p>
            <a:pPr lvl="1"/>
            <a:r>
              <a:rPr lang="en-US" dirty="0"/>
              <a:t>magnetic </a:t>
            </a:r>
            <a:r>
              <a:rPr lang="en-US" dirty="0" smtClean="0"/>
              <a:t>disk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 smtClean="0"/>
          </a:p>
          <a:p>
            <a:pPr lvl="0"/>
            <a:r>
              <a:rPr lang="en-US" sz="1800" dirty="0" smtClean="0"/>
              <a:t>The ____ scheduling algorithm is designed especially for time-sharing systems.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SJF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FCFS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>
                <a:solidFill>
                  <a:srgbClr val="FF0000"/>
                </a:solidFill>
              </a:rPr>
              <a:t>RR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Multilevel queue</a:t>
            </a:r>
          </a:p>
          <a:p>
            <a:pPr>
              <a:buNone/>
            </a:pPr>
            <a:r>
              <a:rPr lang="en-US" sz="1800" dirty="0" smtClean="0"/>
              <a:t>  </a:t>
            </a:r>
          </a:p>
          <a:p>
            <a:pPr lvl="0"/>
            <a:r>
              <a:rPr lang="en-US" sz="1800" dirty="0" smtClean="0"/>
              <a:t>Which of the following scheduling algorithms must be </a:t>
            </a:r>
            <a:r>
              <a:rPr lang="en-US" sz="1800" dirty="0" err="1" smtClean="0"/>
              <a:t>nonpreemptive</a:t>
            </a:r>
            <a:r>
              <a:rPr lang="en-US" sz="1800" dirty="0" smtClean="0"/>
              <a:t>?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SJF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RR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>
                <a:solidFill>
                  <a:srgbClr val="FF0000"/>
                </a:solidFill>
              </a:rPr>
              <a:t>FCFS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priority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lvl="0"/>
            <a:r>
              <a:rPr lang="en-US" sz="1600" dirty="0" smtClean="0"/>
              <a:t>A race condition ____.</a:t>
            </a:r>
          </a:p>
          <a:p>
            <a:pPr lvl="1"/>
            <a:r>
              <a:rPr lang="en-US" sz="1600" dirty="0" smtClean="0"/>
              <a:t>results when several threads try to access the same data concurrently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results when several threads try to access and modify the same data concurrently</a:t>
            </a:r>
          </a:p>
          <a:p>
            <a:pPr lvl="1"/>
            <a:r>
              <a:rPr lang="en-US" sz="1600" dirty="0" smtClean="0"/>
              <a:t>will result only if the outcome of execution does not depend on the order in which instructions are executed</a:t>
            </a:r>
          </a:p>
          <a:p>
            <a:pPr lvl="1"/>
            <a:r>
              <a:rPr lang="en-US" sz="1600" dirty="0" smtClean="0"/>
              <a:t>None of the above</a:t>
            </a:r>
          </a:p>
          <a:p>
            <a:pPr lvl="1"/>
            <a:endParaRPr lang="en-US" sz="1600" dirty="0" smtClean="0"/>
          </a:p>
          <a:p>
            <a:pPr lvl="0"/>
            <a:r>
              <a:rPr lang="en-US" sz="1600" dirty="0" smtClean="0"/>
              <a:t>An instruction that executes atomically ____.</a:t>
            </a:r>
          </a:p>
          <a:p>
            <a:pPr lvl="1"/>
            <a:r>
              <a:rPr lang="en-US" sz="1600" dirty="0" smtClean="0"/>
              <a:t>must consist of only one machine instruction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executes as a single, uninterruptible unit</a:t>
            </a:r>
          </a:p>
          <a:p>
            <a:pPr lvl="1"/>
            <a:r>
              <a:rPr lang="en-US" sz="1600" dirty="0" smtClean="0"/>
              <a:t>cannot be used to solve the critical section problem</a:t>
            </a:r>
          </a:p>
          <a:p>
            <a:pPr lvl="1"/>
            <a:r>
              <a:rPr lang="en-US" sz="1600" dirty="0" smtClean="0"/>
              <a:t>All of the above</a:t>
            </a:r>
          </a:p>
          <a:p>
            <a:pPr lvl="1"/>
            <a:endParaRPr lang="en-US" sz="1600" dirty="0" smtClean="0"/>
          </a:p>
          <a:p>
            <a:pPr lvl="0"/>
            <a:r>
              <a:rPr lang="en-US" sz="1600" dirty="0" smtClean="0"/>
              <a:t>A counting semaphore ____.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is essentially an integer variable</a:t>
            </a:r>
          </a:p>
          <a:p>
            <a:pPr lvl="1"/>
            <a:r>
              <a:rPr lang="en-US" sz="1600" dirty="0" smtClean="0"/>
              <a:t>is accessed through only one standard operation</a:t>
            </a:r>
          </a:p>
          <a:p>
            <a:pPr lvl="1"/>
            <a:r>
              <a:rPr lang="en-US" sz="1600" dirty="0" smtClean="0"/>
              <a:t>can be modified simultaneously by multiple threads</a:t>
            </a:r>
          </a:p>
          <a:p>
            <a:pPr lvl="1"/>
            <a:r>
              <a:rPr lang="en-US" sz="1600" dirty="0" smtClean="0"/>
              <a:t>cannot be used to control access to a thread's critical sections</a:t>
            </a:r>
          </a:p>
          <a:p>
            <a:endParaRPr lang="en-US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 smtClean="0"/>
              <a:t>A </a:t>
            </a:r>
            <a:r>
              <a:rPr lang="en-US" sz="1600" dirty="0" err="1" smtClean="0"/>
              <a:t>mutex</a:t>
            </a:r>
            <a:r>
              <a:rPr lang="en-US" sz="1600" dirty="0" smtClean="0"/>
              <a:t> lock ____.</a:t>
            </a:r>
          </a:p>
          <a:p>
            <a:pPr lvl="1"/>
            <a:r>
              <a:rPr lang="en-US" sz="1600" dirty="0" smtClean="0"/>
              <a:t>is exactly like a counting semaphore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is essentially a </a:t>
            </a:r>
            <a:r>
              <a:rPr lang="en-US" sz="1600" dirty="0" err="1" smtClean="0">
                <a:solidFill>
                  <a:srgbClr val="FF0000"/>
                </a:solidFill>
              </a:rPr>
              <a:t>boolean</a:t>
            </a:r>
            <a:r>
              <a:rPr lang="en-US" sz="1600" dirty="0" smtClean="0">
                <a:solidFill>
                  <a:srgbClr val="FF0000"/>
                </a:solidFill>
              </a:rPr>
              <a:t> variable</a:t>
            </a:r>
          </a:p>
          <a:p>
            <a:pPr lvl="1"/>
            <a:r>
              <a:rPr lang="en-US" sz="1600" dirty="0" smtClean="0"/>
              <a:t>is not guaranteed to be atomic</a:t>
            </a:r>
          </a:p>
          <a:p>
            <a:pPr lvl="1"/>
            <a:r>
              <a:rPr lang="en-US" sz="1600" dirty="0" smtClean="0"/>
              <a:t>can be used to eliminate busy waiting</a:t>
            </a:r>
          </a:p>
          <a:p>
            <a:endParaRPr lang="en-US" sz="1600" dirty="0" smtClean="0"/>
          </a:p>
          <a:p>
            <a:pPr lvl="0"/>
            <a:r>
              <a:rPr lang="en-US" sz="1600" dirty="0" smtClean="0"/>
              <a:t>In Peterson's solution, the ____ variable indicates if a process is ready to enter its critical section.</a:t>
            </a:r>
          </a:p>
          <a:p>
            <a:pPr lvl="1"/>
            <a:r>
              <a:rPr lang="en-US" sz="1600" dirty="0" smtClean="0"/>
              <a:t>turn</a:t>
            </a:r>
          </a:p>
          <a:p>
            <a:pPr lvl="1"/>
            <a:r>
              <a:rPr lang="en-US" sz="1600" dirty="0" err="1" smtClean="0"/>
              <a:t>lockflag</a:t>
            </a:r>
            <a:r>
              <a:rPr lang="en-US" sz="1600" dirty="0" smtClean="0"/>
              <a:t>[</a:t>
            </a:r>
            <a:r>
              <a:rPr lang="en-US" sz="1600" dirty="0" err="1" smtClean="0"/>
              <a:t>i</a:t>
            </a:r>
            <a:r>
              <a:rPr lang="en-US" sz="1600" dirty="0" smtClean="0"/>
              <a:t>]</a:t>
            </a:r>
          </a:p>
          <a:p>
            <a:pPr lvl="1"/>
            <a:r>
              <a:rPr lang="en-US" sz="1600" dirty="0" smtClean="0"/>
              <a:t>turn[</a:t>
            </a:r>
            <a:r>
              <a:rPr lang="en-US" sz="1600" dirty="0" err="1" smtClean="0"/>
              <a:t>i</a:t>
            </a:r>
            <a:r>
              <a:rPr lang="en-US" sz="1600" dirty="0" smtClean="0"/>
              <a:t>]</a:t>
            </a:r>
          </a:p>
          <a:p>
            <a:endParaRPr lang="en-US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lvl="0"/>
            <a:r>
              <a:rPr lang="en-US" sz="1500" dirty="0" smtClean="0"/>
              <a:t>A deadlocked state occurs whenever ____.</a:t>
            </a:r>
          </a:p>
          <a:p>
            <a:pPr lvl="1"/>
            <a:r>
              <a:rPr lang="en-US" sz="1500" dirty="0" smtClean="0"/>
              <a:t>a process is waiting for I/O to a device that does not exist</a:t>
            </a:r>
          </a:p>
          <a:p>
            <a:pPr lvl="1"/>
            <a:r>
              <a:rPr lang="en-US" sz="1500" dirty="0" smtClean="0"/>
              <a:t>the system has no available free resources</a:t>
            </a:r>
          </a:p>
          <a:p>
            <a:pPr lvl="1"/>
            <a:r>
              <a:rPr lang="en-US" sz="1500" dirty="0" smtClean="0">
                <a:solidFill>
                  <a:srgbClr val="FF0000"/>
                </a:solidFill>
              </a:rPr>
              <a:t>every process in a set is waiting for an event that can only be caused by another process in the set</a:t>
            </a:r>
          </a:p>
          <a:p>
            <a:pPr lvl="1"/>
            <a:r>
              <a:rPr lang="en-US" sz="1500" dirty="0" smtClean="0"/>
              <a:t>a process is unable to release its request for a resource after use</a:t>
            </a:r>
          </a:p>
          <a:p>
            <a:pPr lvl="1"/>
            <a:endParaRPr lang="en-US" sz="1500" dirty="0" smtClean="0"/>
          </a:p>
          <a:p>
            <a:pPr lvl="0"/>
            <a:r>
              <a:rPr lang="en-US" sz="1500" dirty="0" smtClean="0"/>
              <a:t>One necessary condition for deadlock is ____, which states that at least one resource must be held in a </a:t>
            </a:r>
            <a:r>
              <a:rPr lang="en-US" sz="1500" dirty="0" err="1" smtClean="0"/>
              <a:t>nonsharable</a:t>
            </a:r>
            <a:r>
              <a:rPr lang="en-US" sz="1500" dirty="0" smtClean="0"/>
              <a:t> mode.</a:t>
            </a:r>
          </a:p>
          <a:p>
            <a:pPr lvl="1"/>
            <a:r>
              <a:rPr lang="en-US" sz="1500" dirty="0" smtClean="0"/>
              <a:t>hold and wait</a:t>
            </a:r>
          </a:p>
          <a:p>
            <a:pPr lvl="1"/>
            <a:r>
              <a:rPr lang="en-US" sz="1500" b="1" dirty="0" smtClean="0">
                <a:solidFill>
                  <a:srgbClr val="FF0000"/>
                </a:solidFill>
              </a:rPr>
              <a:t>mutual exclusion</a:t>
            </a:r>
          </a:p>
          <a:p>
            <a:pPr lvl="1"/>
            <a:r>
              <a:rPr lang="en-US" sz="1500" dirty="0" smtClean="0"/>
              <a:t>circular wait</a:t>
            </a:r>
          </a:p>
          <a:p>
            <a:pPr lvl="1"/>
            <a:r>
              <a:rPr lang="en-US" sz="1500" dirty="0" smtClean="0"/>
              <a:t>no preemption</a:t>
            </a:r>
          </a:p>
          <a:p>
            <a:pPr lvl="1"/>
            <a:endParaRPr lang="en-US" sz="1500" dirty="0" smtClean="0"/>
          </a:p>
          <a:p>
            <a:pPr lvl="0"/>
            <a:r>
              <a:rPr lang="en-US" sz="1500" dirty="0" smtClean="0"/>
              <a:t>One necessary condition for deadlock is ______, which states that a process must be holding one resource and waiting to acquire additional resources.</a:t>
            </a:r>
          </a:p>
          <a:p>
            <a:pPr lvl="1"/>
            <a:r>
              <a:rPr lang="en-US" sz="1500" dirty="0" smtClean="0">
                <a:solidFill>
                  <a:srgbClr val="FF0000"/>
                </a:solidFill>
              </a:rPr>
              <a:t>hold and wait</a:t>
            </a:r>
          </a:p>
          <a:p>
            <a:pPr lvl="1"/>
            <a:r>
              <a:rPr lang="en-US" sz="1500" dirty="0" smtClean="0"/>
              <a:t>mutual exclusion</a:t>
            </a:r>
          </a:p>
          <a:p>
            <a:pPr lvl="1"/>
            <a:r>
              <a:rPr lang="en-US" sz="1500" dirty="0" smtClean="0"/>
              <a:t>circular wait</a:t>
            </a:r>
          </a:p>
          <a:p>
            <a:pPr lvl="1"/>
            <a:r>
              <a:rPr lang="en-US" sz="1500" dirty="0" smtClean="0"/>
              <a:t>no preemption</a:t>
            </a:r>
            <a:endParaRPr lang="en-US" sz="15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 smtClean="0"/>
              <a:t>One necessary condition for deadlock is ______, which states that a resource can be released only voluntarily by the process holding the resource.</a:t>
            </a:r>
          </a:p>
          <a:p>
            <a:pPr lvl="1"/>
            <a:r>
              <a:rPr lang="en-US" sz="1600" dirty="0" smtClean="0"/>
              <a:t>hold and wait</a:t>
            </a:r>
          </a:p>
          <a:p>
            <a:pPr lvl="1"/>
            <a:r>
              <a:rPr lang="en-US" sz="1600" dirty="0" smtClean="0"/>
              <a:t>mutual exclusion</a:t>
            </a:r>
          </a:p>
          <a:p>
            <a:pPr lvl="1"/>
            <a:r>
              <a:rPr lang="en-US" sz="1600" dirty="0" smtClean="0"/>
              <a:t>circular wait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no preemption</a:t>
            </a:r>
          </a:p>
          <a:p>
            <a:pPr lvl="1"/>
            <a:endParaRPr lang="en-US" sz="1600" dirty="0" smtClean="0"/>
          </a:p>
          <a:p>
            <a:pPr lvl="0"/>
            <a:r>
              <a:rPr lang="en-US" sz="1600" dirty="0" smtClean="0"/>
              <a:t>One necessary condition for deadlock is ______, which states that there is a chain of waiting processes whereby P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 is waiting for a resource held by P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, P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is waiting for a resource held by P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, and </a:t>
            </a:r>
            <a:r>
              <a:rPr lang="en-US" sz="1600" dirty="0" err="1" smtClean="0"/>
              <a:t>P</a:t>
            </a:r>
            <a:r>
              <a:rPr lang="en-US" sz="1600" i="1" baseline="-25000" dirty="0" err="1" smtClean="0"/>
              <a:t>n</a:t>
            </a:r>
            <a:r>
              <a:rPr lang="en-US" sz="1600" dirty="0" smtClean="0"/>
              <a:t> is waiting for a resource held by P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hold and wait</a:t>
            </a:r>
          </a:p>
          <a:p>
            <a:pPr lvl="1"/>
            <a:r>
              <a:rPr lang="en-US" sz="1600" dirty="0" smtClean="0"/>
              <a:t>mutual exclusion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circular wait</a:t>
            </a:r>
          </a:p>
          <a:p>
            <a:pPr lvl="1"/>
            <a:r>
              <a:rPr lang="en-US" sz="1600" dirty="0" smtClean="0"/>
              <a:t>no preemption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lvl="0"/>
            <a:r>
              <a:rPr lang="en-US" sz="1600" dirty="0" smtClean="0"/>
              <a:t>Absolute code can be generated for ____.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compile-time binding</a:t>
            </a:r>
          </a:p>
          <a:p>
            <a:pPr lvl="1"/>
            <a:r>
              <a:rPr lang="en-US" sz="1600" dirty="0" smtClean="0"/>
              <a:t>load-time binding</a:t>
            </a:r>
          </a:p>
          <a:p>
            <a:pPr lvl="1"/>
            <a:r>
              <a:rPr lang="en-US" sz="1600" dirty="0" smtClean="0"/>
              <a:t>execution-time binding</a:t>
            </a:r>
          </a:p>
          <a:p>
            <a:pPr lvl="1"/>
            <a:r>
              <a:rPr lang="en-US" sz="1600" dirty="0" smtClean="0"/>
              <a:t>interrupt binding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r>
              <a:rPr lang="en-US" sz="1600" dirty="0" smtClean="0"/>
              <a:t> _____ is the method of binding instructions and data to memory performed by most general-purpose operating systems.</a:t>
            </a:r>
          </a:p>
          <a:p>
            <a:pPr lvl="1"/>
            <a:r>
              <a:rPr lang="en-US" sz="1600" dirty="0" smtClean="0"/>
              <a:t>Interrupt binding</a:t>
            </a:r>
          </a:p>
          <a:p>
            <a:pPr lvl="1"/>
            <a:r>
              <a:rPr lang="en-US" sz="1600" dirty="0" smtClean="0"/>
              <a:t>Compile time binding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Execution time binding</a:t>
            </a:r>
          </a:p>
          <a:p>
            <a:pPr lvl="1"/>
            <a:r>
              <a:rPr lang="en-US" sz="1600" dirty="0" smtClean="0"/>
              <a:t>Load-time binding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r>
              <a:rPr lang="en-US" sz="1600" dirty="0" smtClean="0"/>
              <a:t> An address generated by a CPU is referred to as a ____.</a:t>
            </a:r>
          </a:p>
          <a:p>
            <a:pPr lvl="1"/>
            <a:r>
              <a:rPr lang="en-US" sz="1600" dirty="0" smtClean="0"/>
              <a:t>physical address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logical address</a:t>
            </a:r>
          </a:p>
          <a:p>
            <a:pPr lvl="1"/>
            <a:r>
              <a:rPr lang="en-US" sz="1600" dirty="0" smtClean="0"/>
              <a:t>post relocation register address</a:t>
            </a:r>
          </a:p>
          <a:p>
            <a:pPr lvl="1"/>
            <a:r>
              <a:rPr lang="en-US" sz="1600" dirty="0" smtClean="0"/>
              <a:t>Memory-Management Unit (MMU) generated address</a:t>
            </a:r>
          </a:p>
          <a:p>
            <a:endParaRPr lang="en-US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 smtClean="0"/>
              <a:t>Suppose a program is operating with execution-time binding and the physical address generated is 300. The relocation register is set to 100. What is the corresponding logical address?</a:t>
            </a:r>
          </a:p>
          <a:p>
            <a:pPr lvl="1"/>
            <a:r>
              <a:rPr lang="en-US" sz="1600" dirty="0" smtClean="0"/>
              <a:t>199</a:t>
            </a:r>
          </a:p>
          <a:p>
            <a:pPr lvl="1"/>
            <a:r>
              <a:rPr lang="en-US" sz="1600" dirty="0" smtClean="0"/>
              <a:t>201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</a:rPr>
              <a:t>200</a:t>
            </a:r>
          </a:p>
          <a:p>
            <a:pPr lvl="1"/>
            <a:r>
              <a:rPr lang="en-US" sz="1600" dirty="0" smtClean="0"/>
              <a:t>300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The mapping of a logical address to a physical address is done in hardware by the ________.</a:t>
            </a:r>
          </a:p>
          <a:p>
            <a:pPr lvl="1"/>
            <a:r>
              <a:rPr lang="en-US" sz="1600" b="1" dirty="0" smtClean="0">
                <a:solidFill>
                  <a:srgbClr val="FF0000"/>
                </a:solidFill>
              </a:rPr>
              <a:t>memory-management-unit (MMU)</a:t>
            </a:r>
          </a:p>
          <a:p>
            <a:pPr lvl="1"/>
            <a:r>
              <a:rPr lang="en-US" sz="1600" dirty="0" smtClean="0"/>
              <a:t>memory address register</a:t>
            </a:r>
          </a:p>
          <a:p>
            <a:pPr lvl="1"/>
            <a:r>
              <a:rPr lang="en-US" sz="1600" dirty="0" smtClean="0"/>
              <a:t>relocation register</a:t>
            </a:r>
          </a:p>
          <a:p>
            <a:pPr lvl="1"/>
            <a:r>
              <a:rPr lang="en-US" sz="1600" dirty="0" smtClean="0"/>
              <a:t>dynamic loading register</a:t>
            </a:r>
            <a:endParaRPr 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lvl="0"/>
            <a:r>
              <a:rPr lang="en-US" sz="1600" dirty="0" smtClean="0"/>
              <a:t>Which of the following is a benefit of allowing a program that is only partially in memory to execute?</a:t>
            </a:r>
          </a:p>
          <a:p>
            <a:pPr lvl="1"/>
            <a:r>
              <a:rPr lang="en-US" sz="1600" dirty="0" smtClean="0"/>
              <a:t>Programs can be written to use more memory than is available in physical memory.</a:t>
            </a:r>
          </a:p>
          <a:p>
            <a:pPr lvl="1"/>
            <a:r>
              <a:rPr lang="en-US" sz="1600" dirty="0" smtClean="0"/>
              <a:t>CPU utilization and throughput is increased.</a:t>
            </a:r>
          </a:p>
          <a:p>
            <a:pPr lvl="1"/>
            <a:r>
              <a:rPr lang="en-US" sz="1600" dirty="0" smtClean="0"/>
              <a:t>Less I/O is needed to load or swap each user program into memory.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All of the above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In systems that support virtual memory, ____.</a:t>
            </a:r>
          </a:p>
          <a:p>
            <a:pPr lvl="1"/>
            <a:r>
              <a:rPr lang="en-US" sz="1600" dirty="0" smtClean="0"/>
              <a:t>virtual memory is separated from logical memory.</a:t>
            </a:r>
          </a:p>
          <a:p>
            <a:pPr lvl="1"/>
            <a:r>
              <a:rPr lang="en-US" sz="1600" dirty="0" smtClean="0"/>
              <a:t>virtual memory is separated from physical memory.</a:t>
            </a:r>
          </a:p>
          <a:p>
            <a:pPr lvl="1"/>
            <a:r>
              <a:rPr lang="en-US" sz="1600" dirty="0" smtClean="0"/>
              <a:t>physical memory is separated from secondary storage.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physical memory is separated from logical memory.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The vfork() system call in UNIX ____.</a:t>
            </a:r>
          </a:p>
          <a:p>
            <a:pPr lvl="1"/>
            <a:r>
              <a:rPr lang="en-US" sz="1600" dirty="0" smtClean="0"/>
              <a:t>allows the child process to use the address space of the parent </a:t>
            </a:r>
          </a:p>
          <a:p>
            <a:pPr lvl="1"/>
            <a:r>
              <a:rPr lang="en-US" sz="1600" dirty="0" smtClean="0"/>
              <a:t>uses copy-on-write with the fork() call</a:t>
            </a:r>
          </a:p>
          <a:p>
            <a:pPr lvl="1"/>
            <a:r>
              <a:rPr lang="en-US" sz="1600" dirty="0" smtClean="0"/>
              <a:t>is not intended to be used when the child process calls exec() immediately after creation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duplicates all pages that are modified by the child process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dirty="0" smtClean="0"/>
              <a:t>Belady's anomaly states that ____.</a:t>
            </a:r>
          </a:p>
          <a:p>
            <a:pPr lvl="1"/>
            <a:r>
              <a:rPr lang="en-US" sz="1800" dirty="0" smtClean="0"/>
              <a:t>giving more memory to a process will improve its performance</a:t>
            </a:r>
          </a:p>
          <a:p>
            <a:pPr lvl="1"/>
            <a:r>
              <a:rPr lang="en-US" sz="1800" dirty="0" smtClean="0"/>
              <a:t>as the number of allocated frames increases, the page-fault rate may decrease for all page replacement algorithms</a:t>
            </a:r>
          </a:p>
          <a:p>
            <a:pPr lvl="1"/>
            <a:r>
              <a:rPr lang="en-US" sz="1800" dirty="0" smtClean="0"/>
              <a:t>for some page replacement algorithms, the page-fault rate may decrease as the number of allocated frames increase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for some page replacement algorithms, the page-fault rate may </a:t>
            </a:r>
            <a:r>
              <a:rPr lang="en-US" sz="1800" b="1" u="sng" dirty="0" smtClean="0">
                <a:solidFill>
                  <a:srgbClr val="FF0000"/>
                </a:solidFill>
              </a:rPr>
              <a:t>increase</a:t>
            </a:r>
            <a:r>
              <a:rPr lang="en-US" sz="1800" dirty="0" smtClean="0">
                <a:solidFill>
                  <a:srgbClr val="FF0000"/>
                </a:solidFill>
              </a:rPr>
              <a:t> as the number of allocated frames increases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Optimal page replacement ____.</a:t>
            </a:r>
          </a:p>
          <a:p>
            <a:pPr lvl="1"/>
            <a:r>
              <a:rPr lang="en-US" sz="1800" dirty="0" smtClean="0"/>
              <a:t>is the page-replacement algorithm most often implemented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is used mostly for comparison with other page-replacement schemes</a:t>
            </a:r>
          </a:p>
          <a:p>
            <a:pPr lvl="1"/>
            <a:r>
              <a:rPr lang="en-US" sz="1800" dirty="0" smtClean="0"/>
              <a:t>can suffer from Belady's anomaly</a:t>
            </a:r>
          </a:p>
          <a:p>
            <a:pPr lvl="1"/>
            <a:r>
              <a:rPr lang="en-US" sz="1800" dirty="0" smtClean="0"/>
              <a:t>requires that the system keep track of previously used pages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lvl="0"/>
            <a:r>
              <a:rPr lang="en-US" sz="1600" dirty="0" smtClean="0"/>
              <a:t>A(n) ____ file is a sequence of  functions. </a:t>
            </a:r>
          </a:p>
          <a:p>
            <a:pPr lvl="1"/>
            <a:r>
              <a:rPr lang="en-US" sz="1600" dirty="0" smtClean="0"/>
              <a:t>text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source</a:t>
            </a:r>
          </a:p>
          <a:p>
            <a:pPr lvl="1"/>
            <a:r>
              <a:rPr lang="en-US" sz="1600" dirty="0" smtClean="0"/>
              <a:t>object</a:t>
            </a:r>
          </a:p>
          <a:p>
            <a:pPr lvl="1"/>
            <a:r>
              <a:rPr lang="en-US" sz="1600" dirty="0" smtClean="0"/>
              <a:t>executable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A(n) ____ file is a sequence of bytes organized into blocks understandable by the system's linker. </a:t>
            </a:r>
          </a:p>
          <a:p>
            <a:pPr lvl="1"/>
            <a:r>
              <a:rPr lang="en-US" sz="1600" dirty="0" smtClean="0"/>
              <a:t>text</a:t>
            </a:r>
          </a:p>
          <a:p>
            <a:pPr lvl="1"/>
            <a:r>
              <a:rPr lang="en-US" sz="1600" dirty="0" smtClean="0"/>
              <a:t>source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object</a:t>
            </a:r>
          </a:p>
          <a:p>
            <a:pPr lvl="1"/>
            <a:r>
              <a:rPr lang="en-US" sz="1600" dirty="0" smtClean="0"/>
              <a:t>executable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A(n) ____ file is a series of code sections that the loader can bring into memory and execute.</a:t>
            </a:r>
          </a:p>
          <a:p>
            <a:pPr lvl="1"/>
            <a:r>
              <a:rPr lang="en-US" sz="1600" dirty="0" smtClean="0"/>
              <a:t>text</a:t>
            </a:r>
          </a:p>
          <a:p>
            <a:pPr lvl="1"/>
            <a:r>
              <a:rPr lang="en-US" sz="1600" dirty="0" smtClean="0"/>
              <a:t>source</a:t>
            </a:r>
          </a:p>
          <a:p>
            <a:pPr lvl="1"/>
            <a:r>
              <a:rPr lang="en-US" sz="1600" dirty="0" smtClean="0"/>
              <a:t>object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executable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Which </a:t>
            </a:r>
            <a:r>
              <a:rPr lang="en-US" dirty="0"/>
              <a:t>of the following would lead you to believe that a given system is an SMP-type system? </a:t>
            </a:r>
          </a:p>
          <a:p>
            <a:pPr lvl="1"/>
            <a:r>
              <a:rPr lang="en-US" dirty="0"/>
              <a:t>Each processor is assigned a specific task. </a:t>
            </a:r>
          </a:p>
          <a:p>
            <a:pPr lvl="1"/>
            <a:r>
              <a:rPr lang="en-US" dirty="0"/>
              <a:t>There is a boss–worker relationship between the processors.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Each </a:t>
            </a:r>
            <a:r>
              <a:rPr lang="en-US" sz="2600" dirty="0">
                <a:solidFill>
                  <a:srgbClr val="FF0000"/>
                </a:solidFill>
              </a:rPr>
              <a:t>processor</a:t>
            </a:r>
            <a:r>
              <a:rPr lang="en-US" dirty="0">
                <a:solidFill>
                  <a:srgbClr val="FF0000"/>
                </a:solidFill>
              </a:rPr>
              <a:t> performs all tasks within the operating system. </a:t>
            </a:r>
          </a:p>
          <a:p>
            <a:pPr lvl="1"/>
            <a:r>
              <a:rPr lang="en-US" dirty="0"/>
              <a:t>None of the above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A ____ can be used to prevent a user program from never returning control to the operating system.</a:t>
            </a:r>
          </a:p>
          <a:p>
            <a:pPr lvl="1"/>
            <a:r>
              <a:rPr lang="en-US" dirty="0"/>
              <a:t>portal </a:t>
            </a:r>
          </a:p>
          <a:p>
            <a:pPr lvl="1"/>
            <a:r>
              <a:rPr lang="en-US" dirty="0"/>
              <a:t>program counter </a:t>
            </a:r>
          </a:p>
          <a:p>
            <a:pPr lvl="1"/>
            <a:r>
              <a:rPr lang="en-US" dirty="0"/>
              <a:t>firewall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timer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 lvl="0"/>
            <a:r>
              <a:rPr lang="en-US" sz="1600" dirty="0" smtClean="0"/>
              <a:t>In an environment where several processes may open the same file at the same time, ____.</a:t>
            </a:r>
          </a:p>
          <a:p>
            <a:pPr lvl="1"/>
            <a:r>
              <a:rPr lang="en-US" sz="1600" dirty="0" smtClean="0"/>
              <a:t>the operating system typically uses only one internal table to keep track of open files</a:t>
            </a:r>
          </a:p>
          <a:p>
            <a:pPr lvl="1"/>
            <a:r>
              <a:rPr lang="en-US" sz="1600" dirty="0" smtClean="0"/>
              <a:t>the operating system typically uses two internal tables called the system-wide and per-disk tables to keep track of open files</a:t>
            </a:r>
          </a:p>
          <a:p>
            <a:pPr lvl="1"/>
            <a:r>
              <a:rPr lang="en-US" sz="1600" dirty="0" smtClean="0"/>
              <a:t>the operating system typically uses three internal tables called the system-wide, per-disk, and per-partition tables to keep track of open files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the </a:t>
            </a:r>
            <a:r>
              <a:rPr lang="en-US" sz="1600" dirty="0">
                <a:solidFill>
                  <a:srgbClr val="FF0000"/>
                </a:solidFill>
              </a:rPr>
              <a:t>operating</a:t>
            </a:r>
            <a:r>
              <a:rPr lang="en-US" sz="1600" dirty="0">
                <a:solidFill>
                  <a:srgbClr val="FF0000"/>
                </a:solidFill>
              </a:rPr>
              <a:t> system typically uses two internal tables called the system-wide and per-process tables to keep track of open files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Suppose that the operating system uses two internal tables to keep track of open files. Process A has two files open and process B has three files open. Two files are shared between the two processes. How many entries are in the per-process table of process A, the per-process table of process B, and the system-wide tables, respectively?</a:t>
            </a:r>
          </a:p>
          <a:p>
            <a:pPr lvl="1"/>
            <a:r>
              <a:rPr lang="en-US" sz="1600" dirty="0" smtClean="0"/>
              <a:t>5, 5, 5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2, 3, 3</a:t>
            </a:r>
          </a:p>
          <a:p>
            <a:pPr lvl="1"/>
            <a:r>
              <a:rPr lang="en-US" sz="1600" dirty="0" smtClean="0"/>
              <a:t>2, 3, 5</a:t>
            </a:r>
          </a:p>
          <a:p>
            <a:pPr lvl="1"/>
            <a:r>
              <a:rPr lang="en-US" sz="1600" dirty="0" smtClean="0"/>
              <a:t>2, 3, 1 </a:t>
            </a:r>
            <a:endParaRPr lang="en-US" sz="1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Autofit/>
          </a:bodyPr>
          <a:lstStyle/>
          <a:p>
            <a:pPr lvl="0"/>
            <a:r>
              <a:rPr lang="en-US" sz="1800" dirty="0" smtClean="0"/>
              <a:t>Transfers between memory and disk are performed a ____.</a:t>
            </a:r>
          </a:p>
          <a:p>
            <a:pPr lvl="1"/>
            <a:r>
              <a:rPr lang="en-US" sz="1800" dirty="0" smtClean="0"/>
              <a:t>byte at a time</a:t>
            </a:r>
          </a:p>
          <a:p>
            <a:pPr lvl="1"/>
            <a:r>
              <a:rPr lang="en-US" sz="1800" dirty="0" smtClean="0"/>
              <a:t>file at a time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block at a time</a:t>
            </a:r>
          </a:p>
          <a:p>
            <a:pPr lvl="1"/>
            <a:r>
              <a:rPr lang="en-US" sz="1800" dirty="0" smtClean="0"/>
              <a:t>sector at a time</a:t>
            </a:r>
          </a:p>
          <a:p>
            <a:pPr>
              <a:buNone/>
            </a:pPr>
            <a:r>
              <a:rPr lang="en-US" sz="1800" dirty="0" smtClean="0"/>
              <a:t>  </a:t>
            </a:r>
          </a:p>
          <a:p>
            <a:pPr lvl="0"/>
            <a:r>
              <a:rPr lang="en-US" sz="1800" dirty="0" smtClean="0"/>
              <a:t>Order the following file system layers in order of lowest level to highest level.</a:t>
            </a:r>
          </a:p>
          <a:p>
            <a:r>
              <a:rPr lang="en-US" sz="1800" dirty="0" smtClean="0"/>
              <a:t> [1] I/O control</a:t>
            </a:r>
          </a:p>
          <a:p>
            <a:r>
              <a:rPr lang="en-US" sz="1800" dirty="0" smtClean="0"/>
              <a:t>[2] logical file system</a:t>
            </a:r>
          </a:p>
          <a:p>
            <a:r>
              <a:rPr lang="en-US" sz="1800" dirty="0" smtClean="0"/>
              <a:t>[3] basic file system</a:t>
            </a:r>
          </a:p>
          <a:p>
            <a:r>
              <a:rPr lang="en-US" sz="1800" dirty="0" smtClean="0"/>
              <a:t>[4] file-organization module</a:t>
            </a:r>
          </a:p>
          <a:p>
            <a:r>
              <a:rPr lang="en-US" sz="1800" dirty="0" smtClean="0"/>
              <a:t>[5] devices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1"/>
            <a:r>
              <a:rPr lang="en-US" sz="1800" b="0" dirty="0" smtClean="0"/>
              <a:t>1, 3, 5, 4, 2</a:t>
            </a:r>
          </a:p>
          <a:p>
            <a:pPr lvl="1"/>
            <a:r>
              <a:rPr lang="en-US" sz="1800" b="0" dirty="0" smtClean="0"/>
              <a:t>5, 1, 3, 2, 4</a:t>
            </a:r>
          </a:p>
          <a:p>
            <a:pPr lvl="1"/>
            <a:r>
              <a:rPr lang="en-US" sz="1800" b="0" dirty="0" smtClean="0"/>
              <a:t>1, 5, 3, 4, 2</a:t>
            </a:r>
          </a:p>
          <a:p>
            <a:pPr lvl="1"/>
            <a:r>
              <a:rPr lang="en-US" sz="1800" b="1" dirty="0" smtClean="0">
                <a:solidFill>
                  <a:srgbClr val="FF0000"/>
                </a:solidFill>
              </a:rPr>
              <a:t>5, 1, 3, 4, 2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Autofit/>
          </a:bodyPr>
          <a:lstStyle/>
          <a:p>
            <a:pPr lvl="0"/>
            <a:r>
              <a:rPr lang="en-US" sz="1600" dirty="0" smtClean="0"/>
              <a:t>A volume control block ____.</a:t>
            </a:r>
          </a:p>
          <a:p>
            <a:pPr lvl="1"/>
            <a:r>
              <a:rPr lang="en-US" sz="1600" dirty="0" smtClean="0"/>
              <a:t>can contain information needed by the system to boot an operating system from that partition</a:t>
            </a:r>
          </a:p>
          <a:p>
            <a:pPr lvl="1"/>
            <a:r>
              <a:rPr lang="en-US" sz="1600" dirty="0" smtClean="0"/>
              <a:t>is a directory structure used to organize the files</a:t>
            </a:r>
          </a:p>
          <a:p>
            <a:pPr lvl="1"/>
            <a:r>
              <a:rPr lang="en-US" sz="1600" dirty="0" smtClean="0"/>
              <a:t>contains many of the file's details, including file permissions, ownership, size, and location of the data blocks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contains information such as the number of blocks in a partition, size of the blocks, and free-block and FCB count and pointers</a:t>
            </a:r>
          </a:p>
          <a:p>
            <a:pPr lvl="1">
              <a:buNone/>
            </a:pPr>
            <a:endParaRPr lang="en-US" sz="1600" dirty="0" smtClean="0"/>
          </a:p>
          <a:p>
            <a:pPr lvl="0"/>
            <a:r>
              <a:rPr lang="en-US" sz="1600" dirty="0" smtClean="0"/>
              <a:t>Which of the following is the simplest method for implementing a directory?</a:t>
            </a:r>
          </a:p>
          <a:p>
            <a:pPr lvl="1"/>
            <a:r>
              <a:rPr lang="en-US" sz="1600" dirty="0" smtClean="0"/>
              <a:t>tree data structure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linear list</a:t>
            </a:r>
          </a:p>
          <a:p>
            <a:pPr lvl="1"/>
            <a:r>
              <a:rPr lang="en-US" sz="1600" dirty="0" smtClean="0"/>
              <a:t>hash table</a:t>
            </a:r>
          </a:p>
          <a:p>
            <a:pPr lvl="1"/>
            <a:r>
              <a:rPr lang="en-US" sz="1600" dirty="0" smtClean="0"/>
              <a:t>nonlinear list</a:t>
            </a:r>
          </a:p>
          <a:p>
            <a:pPr>
              <a:buNone/>
            </a:pPr>
            <a:r>
              <a:rPr lang="en-US" sz="1600" dirty="0" smtClean="0"/>
              <a:t>  </a:t>
            </a:r>
          </a:p>
          <a:p>
            <a:pPr lvl="0"/>
            <a:r>
              <a:rPr lang="en-US" sz="1600" dirty="0" smtClean="0"/>
              <a:t>In the Linux VFS architecture, a(n) ____ object represents an individual file.</a:t>
            </a:r>
          </a:p>
          <a:p>
            <a:pPr lvl="1"/>
            <a:r>
              <a:rPr lang="en-US" sz="1600" dirty="0" err="1" smtClean="0">
                <a:solidFill>
                  <a:srgbClr val="FF0000"/>
                </a:solidFill>
              </a:rPr>
              <a:t>inode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file</a:t>
            </a:r>
          </a:p>
          <a:p>
            <a:pPr lvl="1"/>
            <a:r>
              <a:rPr lang="en-US" sz="1600" dirty="0" smtClean="0"/>
              <a:t>superblock</a:t>
            </a:r>
          </a:p>
          <a:p>
            <a:pPr lvl="1"/>
            <a:r>
              <a:rPr lang="en-US" sz="1600" dirty="0" err="1" smtClean="0"/>
              <a:t>dentry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endParaRPr lang="en-US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257800"/>
          </a:xfrm>
        </p:spPr>
        <p:txBody>
          <a:bodyPr>
            <a:normAutofit/>
          </a:bodyPr>
          <a:lstStyle/>
          <a:p>
            <a:pPr lvl="0"/>
            <a:r>
              <a:rPr lang="en-US" sz="2000" dirty="0" smtClean="0"/>
              <a:t>The surface of a magnetic disk platter is divided into ____.</a:t>
            </a:r>
          </a:p>
          <a:p>
            <a:pPr lvl="1"/>
            <a:r>
              <a:rPr lang="en-US" sz="2000" dirty="0" smtClean="0"/>
              <a:t>sectors</a:t>
            </a:r>
          </a:p>
          <a:p>
            <a:pPr lvl="1"/>
            <a:r>
              <a:rPr lang="en-US" sz="2000" dirty="0" smtClean="0"/>
              <a:t>arms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tracks</a:t>
            </a:r>
          </a:p>
          <a:p>
            <a:pPr lvl="1"/>
            <a:r>
              <a:rPr lang="en-US" sz="2000" dirty="0" smtClean="0"/>
              <a:t>cylinders</a:t>
            </a: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 lvl="0"/>
            <a:r>
              <a:rPr lang="en-US" sz="2000" dirty="0" smtClean="0"/>
              <a:t>On media that uses constant linear velocity, the ____.</a:t>
            </a:r>
          </a:p>
          <a:p>
            <a:pPr lvl="1"/>
            <a:r>
              <a:rPr lang="en-US" sz="2000" dirty="0" smtClean="0"/>
              <a:t>disk's rotation speed increases as the head moves towards the middle of the disk from either side</a:t>
            </a:r>
          </a:p>
          <a:p>
            <a:pPr lvl="1"/>
            <a:r>
              <a:rPr lang="en-US" sz="2000" dirty="0" smtClean="0"/>
              <a:t>disk's rotation speed remains constant</a:t>
            </a:r>
          </a:p>
          <a:p>
            <a:pPr lvl="1"/>
            <a:r>
              <a:rPr lang="en-US" sz="2000" dirty="0" smtClean="0"/>
              <a:t>density of bits decreases from the inner tracks to the outer tracks</a:t>
            </a:r>
          </a:p>
          <a:p>
            <a:pPr lvl="1"/>
            <a:r>
              <a:rPr lang="en-US" sz="2000" dirty="0" smtClean="0"/>
              <a:t>density of bits per track is uniform</a:t>
            </a:r>
          </a:p>
          <a:p>
            <a:endParaRPr lang="en-US" sz="2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The SSTF scheduling algorithm ____.</a:t>
            </a:r>
          </a:p>
          <a:p>
            <a:pPr lvl="1"/>
            <a:r>
              <a:rPr lang="en-US" sz="1800" dirty="0" smtClean="0"/>
              <a:t>services the request with the maximum seek time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services the request with the minimum seek time</a:t>
            </a:r>
          </a:p>
          <a:p>
            <a:pPr lvl="1"/>
            <a:r>
              <a:rPr lang="en-US" sz="1800" dirty="0" smtClean="0"/>
              <a:t>chooses to service the request furthest from the current head position</a:t>
            </a:r>
          </a:p>
          <a:p>
            <a:pPr lvl="1"/>
            <a:r>
              <a:rPr lang="en-US" sz="1800" dirty="0" smtClean="0"/>
              <a:t>None of the above</a:t>
            </a:r>
          </a:p>
          <a:p>
            <a:pPr lvl="1"/>
            <a:endParaRPr lang="en-US" sz="1800" dirty="0" smtClean="0"/>
          </a:p>
          <a:p>
            <a:pPr lvl="0"/>
            <a:r>
              <a:rPr lang="en-US" sz="1800" dirty="0" smtClean="0"/>
              <a:t>Consider a disk queue holding requests to the following cylinders in the listed order: 116, 22, 3, 11, 75, 185, 100, 87. Using the SCAN scheduling algorithm, what is the order that the requests are serviced, assuming the disk head is at cylinder 88 and moving upward through the cylinders?</a:t>
            </a:r>
          </a:p>
          <a:p>
            <a:pPr lvl="1"/>
            <a:r>
              <a:rPr lang="en-US" sz="1800" dirty="0" smtClean="0"/>
              <a:t>116 - 22 - 3 - 11 - 75 - 185 - 100 – 87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100 - 116 - 185 - 87 - 75 - 22 - 11 – 3</a:t>
            </a:r>
          </a:p>
          <a:p>
            <a:pPr lvl="1"/>
            <a:r>
              <a:rPr lang="en-US" sz="1800" dirty="0" smtClean="0"/>
              <a:t>87 - 75 - 100 - 116 - 185 - 22 - 11 – 3</a:t>
            </a:r>
          </a:p>
          <a:p>
            <a:pPr lvl="1"/>
            <a:r>
              <a:rPr lang="en-US" sz="1800" dirty="0" smtClean="0"/>
              <a:t>100 - 116 - 185 - 3 - 11 - 22 - 75 - 87</a:t>
            </a:r>
          </a:p>
          <a:p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Consider a disk queue holding requests to the following cylinders in the listed order: 116, 22, 3, 11, 75, 185, 100, 87. Using the FCFS scheduling algorithm, what is the order that the requests are serviced, assuming the disk head is at cylinder 88 and moving upward through the cylinders?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116 - 22 - 3 - 11 - 75 - 185 - 100 – 87</a:t>
            </a:r>
          </a:p>
          <a:p>
            <a:pPr lvl="1"/>
            <a:r>
              <a:rPr lang="en-US" sz="1800" dirty="0" smtClean="0"/>
              <a:t>100 - 116 - 185 - 87 - 75 - 22 - 11 – 3</a:t>
            </a:r>
          </a:p>
          <a:p>
            <a:pPr lvl="1"/>
            <a:r>
              <a:rPr lang="en-US" sz="1800" dirty="0" smtClean="0"/>
              <a:t>87 - 75 - 100 - 116 - 185 - 22 - 11 – 3</a:t>
            </a:r>
          </a:p>
          <a:p>
            <a:pPr lvl="1"/>
            <a:r>
              <a:rPr lang="en-US" sz="1800" dirty="0" smtClean="0"/>
              <a:t>100 - 116 - 185 - 3 - 11 - 22 - 75 – 87 </a:t>
            </a:r>
          </a:p>
          <a:p>
            <a:endParaRPr lang="en-US" sz="1800" dirty="0" smtClean="0"/>
          </a:p>
          <a:p>
            <a:pPr lvl="1"/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The ____ register of an I/O port can be written by the host to start a command or to change the mode of a device.</a:t>
            </a:r>
          </a:p>
          <a:p>
            <a:pPr lvl="1"/>
            <a:r>
              <a:rPr lang="en-US" sz="1800" dirty="0" smtClean="0"/>
              <a:t>status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control</a:t>
            </a:r>
          </a:p>
          <a:p>
            <a:pPr lvl="1"/>
            <a:r>
              <a:rPr lang="en-US" sz="1800" dirty="0" smtClean="0"/>
              <a:t>data-in</a:t>
            </a:r>
          </a:p>
          <a:p>
            <a:pPr lvl="1"/>
            <a:r>
              <a:rPr lang="en-US" sz="1800" dirty="0" smtClean="0"/>
              <a:t>transfer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An interrupt priority scheme can be used to ____.</a:t>
            </a:r>
          </a:p>
          <a:p>
            <a:pPr lvl="1"/>
            <a:r>
              <a:rPr lang="en-US" sz="1800" dirty="0" smtClean="0"/>
              <a:t>allow the most urgent work to be finished first</a:t>
            </a:r>
          </a:p>
          <a:p>
            <a:pPr lvl="1"/>
            <a:r>
              <a:rPr lang="en-US" sz="1800" dirty="0" smtClean="0"/>
              <a:t>make it possible for high-priority interrupts to preempt the execution of a low priority interrupt</a:t>
            </a:r>
          </a:p>
          <a:p>
            <a:pPr lvl="1"/>
            <a:r>
              <a:rPr lang="en-US" sz="1800" dirty="0" smtClean="0"/>
              <a:t>defer the handling of low-priority interrupt without masking off all interrupts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All of the above</a:t>
            </a:r>
          </a:p>
          <a:p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DMA controllers ___</a:t>
            </a:r>
          </a:p>
          <a:p>
            <a:pPr lvl="1"/>
            <a:r>
              <a:rPr lang="en-US" sz="1800" dirty="0" smtClean="0"/>
              <a:t>do not utilize an additional, special purpose, processor</a:t>
            </a:r>
          </a:p>
          <a:p>
            <a:pPr lvl="1"/>
            <a:r>
              <a:rPr lang="en-US" sz="1800" dirty="0" smtClean="0"/>
              <a:t>are a nonstandard component in PCs of today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can steal memory access cycles from the main CPU</a:t>
            </a:r>
          </a:p>
          <a:p>
            <a:pPr lvl="1"/>
            <a:r>
              <a:rPr lang="en-US" sz="1800" dirty="0" smtClean="0"/>
              <a:t>can access main memory at the same time as the main CPU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A character-stream device ____.</a:t>
            </a:r>
          </a:p>
          <a:p>
            <a:pPr lvl="1"/>
            <a:r>
              <a:rPr lang="en-US" sz="1800" dirty="0" smtClean="0"/>
              <a:t>transfers data in blocks of bytes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transfers data a byte at a time</a:t>
            </a:r>
          </a:p>
          <a:p>
            <a:pPr lvl="1"/>
            <a:r>
              <a:rPr lang="en-US" sz="1800" dirty="0" smtClean="0"/>
              <a:t>is a device such as a disk drive</a:t>
            </a:r>
          </a:p>
          <a:p>
            <a:pPr lvl="1"/>
            <a:r>
              <a:rPr lang="en-US" sz="1800" dirty="0" smtClean="0"/>
              <a:t>is similar to a random access device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3528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____ I/O accesses a block device as a simple array of blocks.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Raw</a:t>
            </a:r>
          </a:p>
          <a:p>
            <a:pPr lvl="1"/>
            <a:r>
              <a:rPr lang="en-US" sz="1800" dirty="0" smtClean="0"/>
              <a:t>Stream</a:t>
            </a:r>
          </a:p>
          <a:p>
            <a:pPr lvl="1"/>
            <a:r>
              <a:rPr lang="en-US" sz="1800" dirty="0" smtClean="0"/>
              <a:t>Indirect</a:t>
            </a:r>
          </a:p>
          <a:p>
            <a:pPr lvl="1"/>
            <a:r>
              <a:rPr lang="en-US" sz="1800" dirty="0" smtClean="0"/>
              <a:t>Cooked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In the UNIX operating system, a domain is associated with the ____.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user</a:t>
            </a:r>
          </a:p>
          <a:p>
            <a:pPr lvl="1"/>
            <a:r>
              <a:rPr lang="en-US" sz="1800" dirty="0" smtClean="0"/>
              <a:t>process</a:t>
            </a:r>
          </a:p>
          <a:p>
            <a:pPr lvl="1"/>
            <a:r>
              <a:rPr lang="en-US" sz="1800" dirty="0" smtClean="0"/>
              <a:t>procedure</a:t>
            </a:r>
          </a:p>
          <a:p>
            <a:pPr lvl="1"/>
            <a:r>
              <a:rPr lang="en-US" sz="1800" dirty="0" smtClean="0"/>
              <a:t>task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In MULTICS, the protection domains are organized in a _____.</a:t>
            </a:r>
          </a:p>
          <a:p>
            <a:pPr lvl="1"/>
            <a:r>
              <a:rPr lang="en-US" sz="1800" dirty="0" smtClean="0"/>
              <a:t>star structure</a:t>
            </a:r>
          </a:p>
          <a:p>
            <a:pPr lvl="1"/>
            <a:r>
              <a:rPr lang="en-US" sz="1800" dirty="0" smtClean="0"/>
              <a:t>linear structure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ring structure</a:t>
            </a:r>
          </a:p>
          <a:p>
            <a:pPr lvl="1"/>
            <a:r>
              <a:rPr lang="en-US" sz="1800" dirty="0" smtClean="0"/>
              <a:t>directory structure</a:t>
            </a:r>
          </a:p>
          <a:p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/>
              <a:t>A _____ is an example of a systems program.</a:t>
            </a:r>
          </a:p>
          <a:p>
            <a:pPr lvl="1"/>
            <a:r>
              <a:rPr lang="en-US" dirty="0"/>
              <a:t>command interpreter</a:t>
            </a:r>
          </a:p>
          <a:p>
            <a:pPr lvl="1"/>
            <a:r>
              <a:rPr lang="en-US" dirty="0"/>
              <a:t>Web browser</a:t>
            </a:r>
          </a:p>
          <a:p>
            <a:pPr lvl="1"/>
            <a:r>
              <a:rPr lang="en-US" dirty="0"/>
              <a:t>text formatter</a:t>
            </a:r>
          </a:p>
          <a:p>
            <a:pPr lvl="1"/>
            <a:r>
              <a:rPr lang="en-US" dirty="0"/>
              <a:t>database </a:t>
            </a:r>
            <a:r>
              <a:rPr lang="en-US" dirty="0" smtClean="0"/>
              <a:t>system</a:t>
            </a:r>
          </a:p>
          <a:p>
            <a:pPr lvl="1"/>
            <a:endParaRPr lang="en-US" dirty="0" smtClean="0"/>
          </a:p>
          <a:p>
            <a:pPr lvl="0"/>
            <a:r>
              <a:rPr lang="en-US" dirty="0"/>
              <a:t>If a program terminates abnormally, a dump of memory may be examined by a ____ to determine the cause of the problem.</a:t>
            </a:r>
          </a:p>
          <a:p>
            <a:pPr lvl="1"/>
            <a:r>
              <a:rPr lang="en-US" dirty="0"/>
              <a:t>module</a:t>
            </a:r>
          </a:p>
          <a:p>
            <a:pPr lvl="1"/>
            <a:r>
              <a:rPr lang="en-US" dirty="0"/>
              <a:t>debugger</a:t>
            </a:r>
          </a:p>
          <a:p>
            <a:pPr lvl="1"/>
            <a:r>
              <a:rPr lang="en-US" dirty="0"/>
              <a:t>shell</a:t>
            </a:r>
          </a:p>
          <a:p>
            <a:pPr lvl="1"/>
            <a:r>
              <a:rPr lang="en-US" dirty="0"/>
              <a:t>control </a:t>
            </a:r>
            <a:r>
              <a:rPr lang="en-US" dirty="0" smtClean="0"/>
              <a:t>card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A message-passing model is ____.</a:t>
            </a:r>
          </a:p>
          <a:p>
            <a:pPr lvl="1"/>
            <a:r>
              <a:rPr lang="en-US" dirty="0"/>
              <a:t>easier to implement than a shared memory model for </a:t>
            </a:r>
            <a:r>
              <a:rPr lang="en-US" dirty="0" err="1"/>
              <a:t>intercomputer</a:t>
            </a:r>
            <a:r>
              <a:rPr lang="en-US" dirty="0"/>
              <a:t> communication</a:t>
            </a:r>
          </a:p>
          <a:p>
            <a:pPr lvl="1"/>
            <a:r>
              <a:rPr lang="en-US" dirty="0"/>
              <a:t>faster than the shared memory model</a:t>
            </a:r>
          </a:p>
          <a:p>
            <a:pPr lvl="1"/>
            <a:r>
              <a:rPr lang="en-US" dirty="0"/>
              <a:t>a network protocol, and does not apply to operating systems</a:t>
            </a:r>
          </a:p>
          <a:p>
            <a:pPr lvl="1"/>
            <a:r>
              <a:rPr lang="en-US" dirty="0"/>
              <a:t>only useful for small simple operating </a:t>
            </a:r>
            <a:r>
              <a:rPr lang="en-US" dirty="0" smtClean="0"/>
              <a:t>systems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In an access matrix, the ____ right allows a process to change the entries in a row.</a:t>
            </a:r>
          </a:p>
          <a:p>
            <a:pPr lvl="1"/>
            <a:r>
              <a:rPr lang="en-US" sz="1800" dirty="0" smtClean="0"/>
              <a:t>owner</a:t>
            </a:r>
          </a:p>
          <a:p>
            <a:pPr lvl="1"/>
            <a:r>
              <a:rPr lang="en-US" sz="1800" dirty="0" smtClean="0"/>
              <a:t>copy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control</a:t>
            </a:r>
          </a:p>
          <a:p>
            <a:pPr lvl="1"/>
            <a:r>
              <a:rPr lang="en-US" sz="1800" dirty="0" smtClean="0"/>
              <a:t>switch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The ____ implementation of an access table consists of sets of ordered triples. 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global table</a:t>
            </a:r>
          </a:p>
          <a:p>
            <a:pPr lvl="1"/>
            <a:r>
              <a:rPr lang="en-US" sz="1800" dirty="0" smtClean="0"/>
              <a:t>access list for objects</a:t>
            </a:r>
          </a:p>
          <a:p>
            <a:pPr lvl="1"/>
            <a:r>
              <a:rPr lang="en-US" sz="1800" dirty="0" smtClean="0"/>
              <a:t>lock-key mechanism</a:t>
            </a:r>
          </a:p>
          <a:p>
            <a:pPr lvl="1"/>
            <a:r>
              <a:rPr lang="en-US" sz="1800" dirty="0" smtClean="0"/>
              <a:t>capability list</a:t>
            </a:r>
          </a:p>
          <a:p>
            <a:pPr lvl="1">
              <a:buNone/>
            </a:pPr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576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In capability lists, each object has a ____ to denote its type.</a:t>
            </a:r>
          </a:p>
          <a:p>
            <a:pPr lvl="1"/>
            <a:r>
              <a:rPr lang="en-US" sz="1800" dirty="0" smtClean="0"/>
              <a:t>gate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tag</a:t>
            </a:r>
          </a:p>
          <a:p>
            <a:pPr lvl="1"/>
            <a:r>
              <a:rPr lang="en-US" sz="1800" dirty="0" smtClean="0"/>
              <a:t>key</a:t>
            </a:r>
          </a:p>
          <a:p>
            <a:pPr lvl="1"/>
            <a:r>
              <a:rPr lang="en-US" sz="1800" dirty="0" smtClean="0"/>
              <a:t>lock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pPr lvl="0"/>
            <a:r>
              <a:rPr lang="en-US" sz="1600" dirty="0" smtClean="0"/>
              <a:t>The most common method used by attackers to breach security is ____.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masquerading</a:t>
            </a:r>
          </a:p>
          <a:p>
            <a:pPr lvl="1"/>
            <a:r>
              <a:rPr lang="en-US" sz="1600" dirty="0" smtClean="0"/>
              <a:t>message modification</a:t>
            </a:r>
          </a:p>
          <a:p>
            <a:pPr lvl="1"/>
            <a:r>
              <a:rPr lang="en-US" sz="1600" dirty="0" smtClean="0"/>
              <a:t>session hijacking</a:t>
            </a:r>
          </a:p>
          <a:p>
            <a:pPr lvl="1"/>
            <a:r>
              <a:rPr lang="en-US" sz="1600" dirty="0" smtClean="0"/>
              <a:t>phishing</a:t>
            </a:r>
          </a:p>
          <a:p>
            <a:pPr>
              <a:buNone/>
            </a:pPr>
            <a:r>
              <a:rPr lang="en-US" sz="1600" dirty="0" smtClean="0"/>
              <a:t>  </a:t>
            </a:r>
          </a:p>
          <a:p>
            <a:pPr lvl="0"/>
            <a:r>
              <a:rPr lang="en-US" sz="1600" dirty="0" smtClean="0"/>
              <a:t>A code segment that misuses its environment is called ____.</a:t>
            </a:r>
          </a:p>
          <a:p>
            <a:pPr lvl="1"/>
            <a:r>
              <a:rPr lang="en-US" sz="1600" dirty="0" smtClean="0"/>
              <a:t>a backdoor</a:t>
            </a:r>
          </a:p>
          <a:p>
            <a:pPr lvl="1"/>
            <a:r>
              <a:rPr lang="en-US" sz="1600" dirty="0" smtClean="0"/>
              <a:t>a trap door</a:t>
            </a:r>
          </a:p>
          <a:p>
            <a:pPr lvl="1"/>
            <a:r>
              <a:rPr lang="en-US" sz="1600" dirty="0" smtClean="0"/>
              <a:t>a worm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a Trojan horse</a:t>
            </a:r>
          </a:p>
          <a:p>
            <a:endParaRPr lang="en-US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Worms ____.</a:t>
            </a:r>
          </a:p>
          <a:p>
            <a:pPr lvl="1"/>
            <a:r>
              <a:rPr lang="en-US" sz="1800" dirty="0" smtClean="0"/>
              <a:t>use the spawn mechanism to ravage system performance</a:t>
            </a:r>
          </a:p>
          <a:p>
            <a:pPr lvl="1"/>
            <a:r>
              <a:rPr lang="en-US" sz="1800" dirty="0" smtClean="0"/>
              <a:t>can shut down an entire network</a:t>
            </a:r>
          </a:p>
          <a:p>
            <a:pPr lvl="1"/>
            <a:r>
              <a:rPr lang="en-US" sz="1800" dirty="0" smtClean="0"/>
              <a:t>continue to grow as the Internet expands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All of the above</a:t>
            </a:r>
          </a:p>
          <a:p>
            <a:pPr>
              <a:buNone/>
            </a:pPr>
            <a:r>
              <a:rPr lang="en-US" sz="1800" dirty="0" smtClean="0"/>
              <a:t> </a:t>
            </a:r>
          </a:p>
          <a:p>
            <a:pPr lvl="0"/>
            <a:r>
              <a:rPr lang="en-US" sz="1800" dirty="0" smtClean="0"/>
              <a:t>A denial of service attack is ____.</a:t>
            </a:r>
          </a:p>
          <a:p>
            <a:pPr lvl="1"/>
            <a:r>
              <a:rPr lang="en-US" sz="1800" dirty="0" smtClean="0"/>
              <a:t>aimed at gaining information</a:t>
            </a:r>
          </a:p>
          <a:p>
            <a:pPr lvl="1"/>
            <a:r>
              <a:rPr lang="en-US" sz="1800" dirty="0" smtClean="0"/>
              <a:t>aimed at stealing resources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aimed at disrupting legitimate use of a system</a:t>
            </a:r>
          </a:p>
          <a:p>
            <a:pPr lvl="1"/>
            <a:r>
              <a:rPr lang="en-US" sz="1800" dirty="0" smtClean="0"/>
              <a:t>generally not network based</a:t>
            </a:r>
          </a:p>
          <a:p>
            <a:pPr lvl="1">
              <a:buNone/>
            </a:pPr>
            <a:endParaRPr lang="en-US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In a paired-password system, ____.</a:t>
            </a:r>
          </a:p>
          <a:p>
            <a:pPr lvl="1"/>
            <a:r>
              <a:rPr lang="en-US" sz="1800" dirty="0" smtClean="0"/>
              <a:t>the user specifies two passwords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the computer supplies one part of a password and the user enters the other part</a:t>
            </a:r>
          </a:p>
          <a:p>
            <a:pPr lvl="1"/>
            <a:r>
              <a:rPr lang="en-US" sz="1800" dirty="0" smtClean="0"/>
              <a:t>passwords must contain equal amounts of numbers and digits paired together</a:t>
            </a:r>
          </a:p>
          <a:p>
            <a:pPr lvl="1"/>
            <a:r>
              <a:rPr lang="en-US" sz="1800" dirty="0" smtClean="0"/>
              <a:t>two users must enter their own separate password to gain access to the system 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000" dirty="0"/>
              <a:t>Policy ____ </a:t>
            </a:r>
          </a:p>
          <a:p>
            <a:pPr lvl="1"/>
            <a:r>
              <a:rPr lang="en-US" sz="2000" dirty="0"/>
              <a:t>determines how to do something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determines what will be done</a:t>
            </a:r>
          </a:p>
          <a:p>
            <a:pPr lvl="1"/>
            <a:r>
              <a:rPr lang="en-US" sz="2000" dirty="0"/>
              <a:t>is not likely to change across places</a:t>
            </a:r>
          </a:p>
          <a:p>
            <a:pPr lvl="1"/>
            <a:r>
              <a:rPr lang="en-US" sz="2000" dirty="0"/>
              <a:t>is not likely to change over </a:t>
            </a:r>
            <a:r>
              <a:rPr lang="en-US" sz="2000" dirty="0" smtClean="0"/>
              <a:t>time</a:t>
            </a:r>
          </a:p>
          <a:p>
            <a:pPr lvl="1"/>
            <a:endParaRPr lang="en-US" sz="2000" dirty="0"/>
          </a:p>
          <a:p>
            <a:pPr lvl="0"/>
            <a:r>
              <a:rPr lang="en-US" sz="2000" dirty="0"/>
              <a:t>The major difficulty in designing a layered operating system approach is ____.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appropriately defining the various layers</a:t>
            </a:r>
          </a:p>
          <a:p>
            <a:pPr lvl="1"/>
            <a:r>
              <a:rPr lang="en-US" sz="2000" dirty="0"/>
              <a:t>making sure that each layer hides certain data structures, hardware, and operations from higher-level layers</a:t>
            </a:r>
          </a:p>
          <a:p>
            <a:pPr lvl="1"/>
            <a:r>
              <a:rPr lang="en-US" sz="2000" dirty="0"/>
              <a:t>debugging a particular layer</a:t>
            </a:r>
          </a:p>
          <a:p>
            <a:r>
              <a:rPr lang="en-US" sz="2000" dirty="0"/>
              <a:t>making sure each layer is easily converted to modules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1600" dirty="0" smtClean="0"/>
              <a:t>The ____ of a process contains temporary data such as function parameters, return addresses, and local variables.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text section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data section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program counter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>
                <a:solidFill>
                  <a:srgbClr val="FF0000"/>
                </a:solidFill>
              </a:rPr>
              <a:t>stack</a:t>
            </a:r>
          </a:p>
          <a:p>
            <a:pPr>
              <a:buNone/>
            </a:pPr>
            <a:r>
              <a:rPr lang="en-US" sz="1600" dirty="0" smtClean="0"/>
              <a:t>  </a:t>
            </a:r>
          </a:p>
          <a:p>
            <a:pPr lvl="0"/>
            <a:r>
              <a:rPr lang="en-US" sz="1600" dirty="0" smtClean="0"/>
              <a:t>A process control block ____.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>
                <a:solidFill>
                  <a:srgbClr val="FF0000"/>
                </a:solidFill>
              </a:rPr>
              <a:t>includes information on the process's state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stores the address of the next instruction to be processed by a different process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determines which process is to be executed next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is an example of a process queue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The list of processes waiting for a particular I/O device is called a(n) </a:t>
            </a:r>
            <a:r>
              <a:rPr lang="en-US" sz="1600" dirty="0" smtClean="0"/>
              <a:t>____.</a:t>
            </a:r>
          </a:p>
          <a:p>
            <a:pPr lvl="0"/>
            <a:r>
              <a:rPr lang="en-US" sz="1600" dirty="0"/>
              <a:t> </a:t>
            </a:r>
            <a:r>
              <a:rPr lang="en-US" sz="1600" dirty="0" smtClean="0"/>
              <a:t>      </a:t>
            </a:r>
            <a:r>
              <a:rPr lang="en-US" sz="1600" dirty="0" smtClean="0"/>
              <a:t>standby </a:t>
            </a:r>
            <a:r>
              <a:rPr lang="en-US" sz="1600" dirty="0" smtClean="0"/>
              <a:t>queue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>
                <a:solidFill>
                  <a:srgbClr val="FF0000"/>
                </a:solidFill>
              </a:rPr>
              <a:t>device queue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ready queue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interrupt queue</a:t>
            </a:r>
          </a:p>
          <a:p>
            <a:endParaRPr lang="en-US" sz="1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dirty="0" smtClean="0"/>
          </a:p>
          <a:p>
            <a:pPr lvl="0"/>
            <a:r>
              <a:rPr lang="en-US" sz="1800" dirty="0" smtClean="0"/>
              <a:t>The _____________ refers to the number of processes in memory.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process count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long-term scheduler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>
                <a:solidFill>
                  <a:srgbClr val="FF0000"/>
                </a:solidFill>
              </a:rPr>
              <a:t>degree of multiprogramming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CPU scheduler</a:t>
            </a:r>
          </a:p>
          <a:p>
            <a:pPr>
              <a:buNone/>
            </a:pPr>
            <a:r>
              <a:rPr lang="en-US" sz="1800" dirty="0" smtClean="0"/>
              <a:t>  </a:t>
            </a:r>
          </a:p>
          <a:p>
            <a:pPr lvl="0"/>
            <a:r>
              <a:rPr lang="en-US" sz="1800" dirty="0" smtClean="0"/>
              <a:t>When a child process is created, which of the following is a possibility in terms of the execution or address space of the child process?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The child process runs concurrently with the parent.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The child process has a new program loaded into it.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The child is a duplicate of the parent.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>
                <a:solidFill>
                  <a:srgbClr val="FF0000"/>
                </a:solidFill>
              </a:rPr>
              <a:t>All of the above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r>
              <a:rPr lang="en-US" sz="1600" dirty="0" smtClean="0"/>
              <a:t> ____ is a thread library for Solaris that maps many user-level threads to one kernel thread.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err="1" smtClean="0"/>
              <a:t>Pthreads</a:t>
            </a:r>
            <a:endParaRPr lang="en-US" sz="16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>
                <a:solidFill>
                  <a:srgbClr val="FF0000"/>
                </a:solidFill>
              </a:rPr>
              <a:t>Green</a:t>
            </a:r>
            <a:r>
              <a:rPr lang="en-US" sz="1600" dirty="0" smtClean="0"/>
              <a:t> </a:t>
            </a:r>
            <a:r>
              <a:rPr lang="en-US" sz="1800" dirty="0">
                <a:solidFill>
                  <a:srgbClr val="FF0000"/>
                </a:solidFill>
              </a:rPr>
              <a:t>threads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err="1" smtClean="0"/>
              <a:t>Sthreads</a:t>
            </a:r>
            <a:endParaRPr lang="en-US" sz="16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Java threads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err="1" smtClean="0"/>
              <a:t>Pthreads</a:t>
            </a:r>
            <a:r>
              <a:rPr lang="en-US" sz="1600" dirty="0" smtClean="0"/>
              <a:t> refers to ____.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the POSIX standard.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an implementation for thread behavior.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>
                <a:solidFill>
                  <a:srgbClr val="FF0000"/>
                </a:solidFill>
              </a:rPr>
              <a:t>a specification for thread behavior.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an API for process creation and synchronization.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The ____ multithreading model multiplexes many user-level threads to a smaller or equal number of kernel threads.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many-to-one model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one-to-one model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>
                <a:solidFill>
                  <a:srgbClr val="FF0000"/>
                </a:solidFill>
              </a:rPr>
              <a:t>many-to-many model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many-to-some model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Cancellation points are associated with ____ cancellation.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asynchronous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>
                <a:solidFill>
                  <a:srgbClr val="FF0000"/>
                </a:solidFill>
              </a:rPr>
              <a:t>deferred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synchronous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non-deferred</a:t>
            </a:r>
          </a:p>
          <a:p>
            <a:pPr>
              <a:buNone/>
            </a:pPr>
            <a:r>
              <a:rPr lang="en-US" sz="1800" dirty="0" smtClean="0"/>
              <a:t>  </a:t>
            </a:r>
          </a:p>
          <a:p>
            <a:pPr lvl="0"/>
            <a:r>
              <a:rPr lang="en-US" sz="1800" dirty="0" smtClean="0"/>
              <a:t>Which of the following would be an acceptable signal handling scheme for a multithreaded program?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Deliver the signal to the thread to which the signal applies.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Deliver the signal to every thread in the process.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 smtClean="0"/>
              <a:t>Deliver the signal to only certain threads in the process.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800" dirty="0">
                <a:solidFill>
                  <a:srgbClr val="FF0000"/>
                </a:solidFill>
              </a:rPr>
              <a:t>All of the above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Autofit/>
          </a:bodyPr>
          <a:lstStyle/>
          <a:p>
            <a:pPr lvl="0"/>
            <a:r>
              <a:rPr lang="en-US" sz="1600" dirty="0" smtClean="0"/>
              <a:t>Which of the following is true of cooperative scheduling?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It requires a timer.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>
                <a:solidFill>
                  <a:srgbClr val="FF0000"/>
                </a:solidFill>
              </a:rPr>
              <a:t>A process keeps the CPU until it releases the CPU either by terminating or by switching to the waiting state.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It incurs a cost associated with access to shared data.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A process switches from the running state to the ready state when an interrupt occurs.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____ is the number of processes that are completed per time unit.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CPU utilization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Response time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Turnaround time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Throughput</a:t>
            </a:r>
          </a:p>
          <a:p>
            <a:pPr>
              <a:buNone/>
            </a:pP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____ scheduling is approximated by predicting the next CPU burst with an exponential average of the measured lengths of previous CPU bursts.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Multilevel queue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RR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FCFS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SJF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05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1792</Words>
  <Application>Microsoft Office PowerPoint</Application>
  <PresentationFormat>On-screen Show (4:3)</PresentationFormat>
  <Paragraphs>521</Paragraphs>
  <Slides>34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Chapter 1</vt:lpstr>
      <vt:lpstr>Chapter 1</vt:lpstr>
      <vt:lpstr>Chapter 2</vt:lpstr>
      <vt:lpstr>Chapter 2</vt:lpstr>
      <vt:lpstr>Chapter 3</vt:lpstr>
      <vt:lpstr>Chapter 3</vt:lpstr>
      <vt:lpstr>Chapter 4</vt:lpstr>
      <vt:lpstr>Chapter 4</vt:lpstr>
      <vt:lpstr>Chapter 5</vt:lpstr>
      <vt:lpstr>Chapter 5</vt:lpstr>
      <vt:lpstr>Chapter 6</vt:lpstr>
      <vt:lpstr>Chapter 6</vt:lpstr>
      <vt:lpstr>Chapter 7</vt:lpstr>
      <vt:lpstr>Chapter 7</vt:lpstr>
      <vt:lpstr>Chapter 8</vt:lpstr>
      <vt:lpstr>Chapter 8</vt:lpstr>
      <vt:lpstr>Chapter 9</vt:lpstr>
      <vt:lpstr>Chapter 9</vt:lpstr>
      <vt:lpstr>Chapter 10</vt:lpstr>
      <vt:lpstr>Chapter 10</vt:lpstr>
      <vt:lpstr>Chapter 11</vt:lpstr>
      <vt:lpstr>Chapter 11</vt:lpstr>
      <vt:lpstr>Chapter 12</vt:lpstr>
      <vt:lpstr>Chapter 12</vt:lpstr>
      <vt:lpstr>Chapter 12</vt:lpstr>
      <vt:lpstr>Chapter 13</vt:lpstr>
      <vt:lpstr>Chapter 13</vt:lpstr>
      <vt:lpstr>Chapter 13</vt:lpstr>
      <vt:lpstr>Chapter 14</vt:lpstr>
      <vt:lpstr>Chapter 14</vt:lpstr>
      <vt:lpstr>Chapter 14</vt:lpstr>
      <vt:lpstr>Chapter 15</vt:lpstr>
      <vt:lpstr>Chapter 15</vt:lpstr>
      <vt:lpstr>Chapter 15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Boss Lady</dc:creator>
  <cp:lastModifiedBy>user</cp:lastModifiedBy>
  <cp:revision>23</cp:revision>
  <dcterms:created xsi:type="dcterms:W3CDTF">2014-05-06T03:40:12Z</dcterms:created>
  <dcterms:modified xsi:type="dcterms:W3CDTF">2014-05-18T10:49:08Z</dcterms:modified>
</cp:coreProperties>
</file>